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69" r:id="rId5"/>
    <p:sldId id="276" r:id="rId6"/>
    <p:sldId id="281" r:id="rId7"/>
    <p:sldId id="283" r:id="rId8"/>
    <p:sldId id="284" r:id="rId9"/>
    <p:sldId id="285" r:id="rId10"/>
    <p:sldId id="273" r:id="rId11"/>
    <p:sldId id="279" r:id="rId12"/>
    <p:sldId id="280" r:id="rId13"/>
    <p:sldId id="275" r:id="rId1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  <a:srgbClr val="006C31"/>
    <a:srgbClr val="C4380C"/>
    <a:srgbClr val="668B45"/>
    <a:srgbClr val="F1F3E1"/>
    <a:srgbClr val="FCECD4"/>
    <a:srgbClr val="EFEDE1"/>
    <a:srgbClr val="ECEADC"/>
    <a:srgbClr val="F4FCD8"/>
    <a:srgbClr val="F7E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3498" y="-4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08/07/40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72"/>
          <a:stretch/>
        </p:blipFill>
        <p:spPr>
          <a:xfrm flipV="1">
            <a:off x="857944" y="0"/>
            <a:ext cx="5307360" cy="145404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00" y="907422"/>
            <a:ext cx="1491280" cy="843638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344034" y="808214"/>
            <a:ext cx="924726" cy="1131730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0" y="3300771"/>
            <a:ext cx="6857999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solidFill>
                  <a:srgbClr val="265414"/>
                </a:solidFill>
                <a:latin typeface="ae_Sindibad" panose="02060603050605020204" pitchFamily="18" charset="-78"/>
                <a:cs typeface="MD_Jadid_01  " pitchFamily="2" charset="-78"/>
              </a:rPr>
              <a:t>برنامج معين</a:t>
            </a:r>
          </a:p>
          <a:p>
            <a:pPr algn="ctr"/>
            <a:endParaRPr lang="ar-SA" sz="4800" b="1" dirty="0">
              <a:solidFill>
                <a:srgbClr val="0F5940"/>
              </a:solidFill>
              <a:latin typeface="29LT Bukra" panose="000B0903020204020204" pitchFamily="34" charset="-78"/>
              <a:cs typeface="MD_Jadid_01  " pitchFamily="2" charset="-7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124744" y="4770021"/>
            <a:ext cx="1112804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C4380C"/>
                </a:solidFill>
                <a:latin typeface="29LT Bukra" panose="000B0903020204020204" pitchFamily="34" charset="-78"/>
                <a:cs typeface="29LT Bukra" panose="000B0903020204020204" pitchFamily="34" charset="-78"/>
              </a:rPr>
              <a:t>2019م</a:t>
            </a:r>
          </a:p>
          <a:p>
            <a:pPr algn="ctr"/>
            <a:endParaRPr lang="ar-SA" sz="2400" dirty="0">
              <a:solidFill>
                <a:srgbClr val="92601E"/>
              </a:solidFill>
              <a:latin typeface="29LT Bukra" panose="000B0903020204020204" pitchFamily="34" charset="-78"/>
              <a:cs typeface="29LT Bukra" panose="000B0903020204020204" pitchFamily="34" charset="-78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444675" y="4400689"/>
            <a:ext cx="378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 smtClean="0">
                <a:solidFill>
                  <a:srgbClr val="C4380C"/>
                </a:solidFill>
                <a:latin typeface="29LT Bukra" panose="000B0903020204020204" pitchFamily="34" charset="-78"/>
                <a:cs typeface="29LT Bukra" panose="000B0903020204020204" pitchFamily="34" charset="-78"/>
              </a:rPr>
              <a:t>البرنامج التأهيلي </a:t>
            </a:r>
            <a:r>
              <a:rPr lang="ar-SA" dirty="0" err="1" smtClean="0">
                <a:solidFill>
                  <a:srgbClr val="C4380C"/>
                </a:solidFill>
                <a:latin typeface="29LT Bukra" panose="000B0903020204020204" pitchFamily="34" charset="-78"/>
                <a:cs typeface="29LT Bukra" panose="000B0903020204020204" pitchFamily="34" charset="-78"/>
              </a:rPr>
              <a:t>المهاري</a:t>
            </a:r>
            <a:r>
              <a:rPr lang="ar-SA" dirty="0" smtClean="0">
                <a:solidFill>
                  <a:srgbClr val="C4380C"/>
                </a:solidFill>
                <a:latin typeface="29LT Bukra" panose="000B0903020204020204" pitchFamily="34" charset="-78"/>
                <a:cs typeface="29LT Bukra" panose="000B0903020204020204" pitchFamily="34" charset="-78"/>
              </a:rPr>
              <a:t> للداعيات </a:t>
            </a:r>
            <a:endParaRPr lang="ar-SA" dirty="0">
              <a:solidFill>
                <a:srgbClr val="C4380C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0" y="7010576"/>
            <a:ext cx="6858000" cy="238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3726180" y="1115616"/>
            <a:ext cx="279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التكلفة التقديرية للمشروع:</a:t>
            </a: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938230"/>
              </p:ext>
            </p:extLst>
          </p:nvPr>
        </p:nvGraphicFramePr>
        <p:xfrm>
          <a:off x="260648" y="1691680"/>
          <a:ext cx="6336704" cy="4982972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2363964"/>
                <a:gridCol w="3972740"/>
              </a:tblGrid>
              <a:tr h="17653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أجرة </a:t>
                      </a: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المدربات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 مدربة</a:t>
                      </a:r>
                      <a:r>
                        <a:rPr lang="ar-SA" sz="16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*800ريال = 9600 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القاعة </a:t>
                      </a: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التدريبية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 يوم * 1200 ريال = 14400ريال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المطبوعات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عدد حقائب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الدورة(12)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* تكلفة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الحقيبة(35ريال)  = 420ريال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(420ريال * 40متدربة =16800ريال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)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 </a:t>
                      </a:r>
                      <a:r>
                        <a:rPr lang="ar-SA" sz="1600" b="0" kern="1200" dirty="0" err="1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بنرات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* 150 ريال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=450 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أدوات مكتبية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2500 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التكاليف التشغيلية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منسقة تدريب 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150 ريال *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12يوم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تدريبي =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1800ريال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منسقة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إدارية  150 ريال * 12يوم تدريبي = 1800 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عاملة 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100 ريال *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 يوم </a:t>
                      </a:r>
                      <a:r>
                        <a:rPr lang="ar-SA" sz="1600" b="0" kern="1200" dirty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تدريبي = </a:t>
                      </a: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1200 ريال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لجنة تحكيم  المشاريع</a:t>
                      </a:r>
                      <a:r>
                        <a:rPr lang="ar-SA" sz="16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5000 ريال 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الشهادات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100 رسوم الشهادة*40 متدربة =4000ريال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ضيافة</a:t>
                      </a:r>
                      <a:endParaRPr lang="en-US" sz="1800" b="0" kern="120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12يوم * 250 ريال =3000ريال 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الحفل الختامي</a:t>
                      </a: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2000 ريال</a:t>
                      </a:r>
                      <a:endParaRPr lang="en-US" sz="16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/>
                </a:tc>
              </a:tr>
              <a:tr h="37528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lang="ar-SA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إجمالي التكلفة التقديرية</a:t>
                      </a: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ar-SA" sz="20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62550 ريال </a:t>
                      </a:r>
                      <a:endParaRPr lang="en-US" sz="20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مربع نص 1"/>
          <p:cNvSpPr txBox="1"/>
          <p:nvPr/>
        </p:nvSpPr>
        <p:spPr>
          <a:xfrm>
            <a:off x="116632" y="6855624"/>
            <a:ext cx="6377419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ملاحظة</a:t>
            </a:r>
            <a:r>
              <a:rPr lang="ar-SA" dirty="0" smtClean="0"/>
              <a:t>:</a:t>
            </a:r>
          </a:p>
          <a:p>
            <a:r>
              <a:rPr lang="ar-SA" sz="16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يمكننا </a:t>
            </a:r>
            <a:r>
              <a:rPr lang="ar-SA" sz="16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إقامة </a:t>
            </a:r>
            <a:r>
              <a:rPr lang="ar-SA" sz="16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البرنامج في </a:t>
            </a:r>
            <a:r>
              <a:rPr lang="ar-SA" sz="16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منطقتين مختلفتين (شرق وغرب الرياض) لخدمة أكبر عدد </a:t>
            </a:r>
            <a:r>
              <a:rPr lang="ar-SA" sz="16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من المستفيدات</a:t>
            </a:r>
            <a:r>
              <a:rPr lang="ar-SA" sz="16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794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610375"/>
              </p:ext>
            </p:extLst>
          </p:nvPr>
        </p:nvGraphicFramePr>
        <p:xfrm>
          <a:off x="260648" y="2786158"/>
          <a:ext cx="6336704" cy="1903014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6336704"/>
              </a:tblGrid>
              <a:tr h="48969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أدوات قياس الأثر</a:t>
                      </a:r>
                      <a:endParaRPr lang="en-US" sz="2000" b="1" kern="1200" dirty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33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استبيان قبلي وبعدي حول المحتوى التدريبي</a:t>
                      </a:r>
                      <a:endParaRPr lang="en-US" sz="2000" b="0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353329">
                <a:tc>
                  <a:txBody>
                    <a:bodyPr/>
                    <a:lstStyle/>
                    <a:p>
                      <a:pPr algn="ctr"/>
                      <a:r>
                        <a:rPr lang="ar-SA" sz="20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البحث المقدم من كل مستفيدة</a:t>
                      </a:r>
                    </a:p>
                  </a:txBody>
                  <a:tcPr marL="68152" marR="68152" marT="0" marB="0"/>
                </a:tc>
              </a:tr>
              <a:tr h="353329">
                <a:tc>
                  <a:txBody>
                    <a:bodyPr/>
                    <a:lstStyle/>
                    <a:p>
                      <a:pPr algn="ctr"/>
                      <a:r>
                        <a:rPr lang="ar-SA" sz="20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تقارير البرامج والأفكار الدعوية المقدمة من المستفيدات</a:t>
                      </a:r>
                    </a:p>
                  </a:txBody>
                  <a:tcPr marL="68152" marR="68152" marT="0" marB="0"/>
                </a:tc>
              </a:tr>
              <a:tr h="353329">
                <a:tc>
                  <a:txBody>
                    <a:bodyPr/>
                    <a:lstStyle/>
                    <a:p>
                      <a:pPr algn="ctr"/>
                      <a:r>
                        <a:rPr lang="ar-SA" sz="20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الحقائب التدريبية المقدمة من المستفيدات</a:t>
                      </a:r>
                    </a:p>
                  </a:txBody>
                  <a:tcPr marL="68152" marR="68152" marT="0" marB="0"/>
                </a:tc>
              </a:tr>
            </a:tbl>
          </a:graphicData>
        </a:graphic>
      </p:graphicFrame>
      <p:sp>
        <p:nvSpPr>
          <p:cNvPr id="15" name="مستطيل 14"/>
          <p:cNvSpPr/>
          <p:nvPr/>
        </p:nvSpPr>
        <p:spPr>
          <a:xfrm>
            <a:off x="4626124" y="4932040"/>
            <a:ext cx="1369285" cy="434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خطة المخاطر:</a:t>
            </a:r>
            <a:endParaRPr lang="en-US" sz="2000" b="1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0856" y="5435255"/>
            <a:ext cx="6105917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1.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تحديد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قائمة احتياط (بدائل) عن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المدربات للتواصل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معهم في حال اعتذار المرشحين.</a:t>
            </a:r>
          </a:p>
          <a:p>
            <a:pPr>
              <a:lnSpc>
                <a:spcPct val="115000"/>
              </a:lnSpc>
            </a:pP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2. رسوم مستردة من المستفيدات لضمان حضورهم ومشاركتهم</a:t>
            </a:r>
            <a:r>
              <a:rPr lang="ar-SA" sz="16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.</a:t>
            </a:r>
          </a:p>
          <a:p>
            <a:pPr marL="457200" indent="-457200">
              <a:buAutoNum type="arabicPeriod"/>
            </a:pPr>
            <a:endParaRPr lang="ar-SA" sz="2000" dirty="0" smtClean="0">
              <a:solidFill>
                <a:srgbClr val="92601E"/>
              </a:solidFill>
              <a:latin typeface="AbdoLine" pitchFamily="50" charset="-78"/>
              <a:cs typeface="AbdoLine" pitchFamily="50" charset="-78"/>
            </a:endParaRPr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5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ربع نص 16"/>
          <p:cNvSpPr txBox="1"/>
          <p:nvPr/>
        </p:nvSpPr>
        <p:spPr>
          <a:xfrm>
            <a:off x="4210122" y="1190251"/>
            <a:ext cx="229101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المحكمون للمشروع:</a:t>
            </a:r>
            <a:r>
              <a:rPr lang="ar-SA" sz="2000" dirty="0" smtClean="0">
                <a:solidFill>
                  <a:srgbClr val="0F5940"/>
                </a:solidFill>
              </a:rPr>
              <a:t> </a:t>
            </a:r>
            <a:endParaRPr lang="ar-SA" sz="2000" dirty="0">
              <a:solidFill>
                <a:srgbClr val="0F594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-99392" y="2200374"/>
            <a:ext cx="683061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أ. د. رقية نياز</a:t>
            </a:r>
          </a:p>
          <a:p>
            <a:pPr algn="ctr"/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أستاذ </a:t>
            </a:r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عقيدة </a:t>
            </a:r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والمذاهب </a:t>
            </a:r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معاصرة</a:t>
            </a:r>
            <a:endParaRPr lang="ar-SA" sz="2400" dirty="0">
              <a:solidFill>
                <a:srgbClr val="005024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كلية الآداب – قسم الدراسات الإسلامية </a:t>
            </a:r>
          </a:p>
          <a:p>
            <a:pPr algn="ctr"/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جامعة الأميرة </a:t>
            </a:r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نورة بنت عبدالرحمن</a:t>
            </a:r>
            <a:endParaRPr lang="ar-SA" sz="2400" dirty="0">
              <a:solidFill>
                <a:srgbClr val="005024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sz="1050" dirty="0" smtClean="0">
              <a:solidFill>
                <a:srgbClr val="92601E"/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100" dirty="0" smtClean="0">
              <a:solidFill>
                <a:srgbClr val="92601E"/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r>
              <a:rPr lang="ar-SA" sz="24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د. هناء المطوع</a:t>
            </a:r>
          </a:p>
          <a:p>
            <a:pPr algn="ctr"/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أستاذ الفقه المساعد</a:t>
            </a:r>
          </a:p>
          <a:p>
            <a:pPr algn="ctr"/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كلية الآداب – قسم الدراسات الإسلامية </a:t>
            </a:r>
          </a:p>
          <a:p>
            <a:pPr algn="ctr"/>
            <a:r>
              <a:rPr lang="ar-SA" sz="2400" dirty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جامعة الأميرة </a:t>
            </a:r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نورة بنت عبدالرحمن</a:t>
            </a:r>
          </a:p>
          <a:p>
            <a:pPr algn="ctr"/>
            <a:endParaRPr lang="ar-SA" sz="1050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sz="24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د. </a:t>
            </a:r>
            <a:r>
              <a:rPr lang="ar-SA" sz="24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فرحة </a:t>
            </a:r>
            <a:r>
              <a:rPr lang="ar-SA" sz="2400" b="1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الدوسري</a:t>
            </a:r>
          </a:p>
          <a:p>
            <a:pPr algn="ctr"/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أستاذ العقيدة والمذاهب المعاصرة </a:t>
            </a:r>
          </a:p>
          <a:p>
            <a:pPr algn="ctr"/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كلية الآداب – قسم الدراسات الإسلامية </a:t>
            </a:r>
          </a:p>
          <a:p>
            <a:pPr algn="ctr"/>
            <a:r>
              <a:rPr lang="ar-SA" sz="2400" dirty="0" smtClean="0">
                <a:solidFill>
                  <a:srgbClr val="005024"/>
                </a:solidFill>
                <a:latin typeface="AbdoLine" pitchFamily="50" charset="-78"/>
                <a:cs typeface="AbdoLine" pitchFamily="50" charset="-78"/>
              </a:rPr>
              <a:t>جامعة الإمام عبدالرحمن بن فيصل </a:t>
            </a:r>
          </a:p>
          <a:p>
            <a:pPr algn="ctr"/>
            <a:endParaRPr lang="ar-SA" sz="2400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sz="2000" dirty="0">
              <a:solidFill>
                <a:srgbClr val="92601E"/>
              </a:solidFill>
              <a:latin typeface="AbdoLine-Black" pitchFamily="50" charset="-78"/>
              <a:cs typeface="AbdoLine-Black" pitchFamily="50" charset="-78"/>
            </a:endParaRPr>
          </a:p>
        </p:txBody>
      </p:sp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/>
          <p:cNvSpPr txBox="1"/>
          <p:nvPr/>
        </p:nvSpPr>
        <p:spPr>
          <a:xfrm>
            <a:off x="4196804" y="2627784"/>
            <a:ext cx="128913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dirty="0">
                <a:solidFill>
                  <a:srgbClr val="C4380C"/>
                </a:solidFill>
                <a:latin typeface="AbdoLine-Black" pitchFamily="50" charset="-78"/>
                <a:cs typeface="AbdoLine-Black" pitchFamily="50" charset="-78"/>
              </a:rPr>
              <a:t>للتواصل:</a:t>
            </a:r>
            <a:r>
              <a:rPr lang="ar-SA" sz="2000" dirty="0" smtClean="0">
                <a:solidFill>
                  <a:srgbClr val="C4380C"/>
                </a:solidFill>
              </a:rPr>
              <a:t> </a:t>
            </a:r>
            <a:endParaRPr lang="ar-SA" sz="2000" dirty="0">
              <a:solidFill>
                <a:srgbClr val="C4380C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813999" y="3563888"/>
            <a:ext cx="3547766" cy="53860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endParaRPr lang="ar-SA" sz="900" b="1" dirty="0">
              <a:solidFill>
                <a:srgbClr val="147655"/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r>
              <a:rPr lang="en-US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mamh1430@wdawah.com</a:t>
            </a:r>
            <a:endParaRPr lang="ar-SA" sz="2000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908720" y="2889394"/>
            <a:ext cx="342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4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مديرة القسم النسائي </a:t>
            </a:r>
          </a:p>
          <a:p>
            <a:pPr algn="ctr"/>
            <a:r>
              <a:rPr lang="ar-SA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أ. مريم بنت عبدالله الحسين 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1999491" y="4139952"/>
            <a:ext cx="1247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0555114701</a:t>
            </a:r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2134841" y="971600"/>
            <a:ext cx="2638863" cy="169277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endParaRPr lang="ar-SA" sz="3200" dirty="0" smtClean="0">
              <a:solidFill>
                <a:srgbClr val="147655"/>
              </a:solidFill>
              <a:latin typeface="29LT Bukra" panose="000B0903020204020204" pitchFamily="34" charset="-78"/>
              <a:cs typeface="29LT Bukra" panose="000B0903020204020204" pitchFamily="34" charset="-78"/>
            </a:endParaRPr>
          </a:p>
          <a:p>
            <a:pPr algn="ctr"/>
            <a:r>
              <a:rPr lang="ar-SA" sz="4000" dirty="0">
                <a:solidFill>
                  <a:srgbClr val="265414"/>
                </a:solidFill>
                <a:latin typeface="ae_Sindibad" panose="02060603050605020204" pitchFamily="18" charset="-78"/>
                <a:cs typeface="MD_Jadid_01  " pitchFamily="2" charset="-78"/>
              </a:rPr>
              <a:t>بطاقة المشروع</a:t>
            </a:r>
          </a:p>
          <a:p>
            <a:pPr algn="ctr"/>
            <a:endParaRPr lang="ar-SA" sz="3200" dirty="0">
              <a:solidFill>
                <a:srgbClr val="147655"/>
              </a:solidFill>
              <a:latin typeface="29LT Bukra" panose="000B0903020204020204" pitchFamily="34" charset="-78"/>
              <a:cs typeface="29LT Bukra" panose="000B0903020204020204" pitchFamily="34" charset="-78"/>
            </a:endParaRPr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01676"/>
              </p:ext>
            </p:extLst>
          </p:nvPr>
        </p:nvGraphicFramePr>
        <p:xfrm>
          <a:off x="260648" y="2304331"/>
          <a:ext cx="6408712" cy="490767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04844"/>
                <a:gridCol w="4403868"/>
              </a:tblGrid>
              <a:tr h="93398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0" kern="1200" dirty="0" smtClean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مختصر المشروع</a:t>
                      </a:r>
                      <a:endParaRPr lang="en-US" sz="2400" b="0" kern="1200" baseline="0" dirty="0" smtClean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برنامج تدريبي لتأهيل  الداعيات وإكسابهن المهارات اللازمة لممارسة الدعوة</a:t>
                      </a:r>
                      <a:r>
                        <a:rPr lang="en-US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خلال 6 مجالات (الدعوي, العلمي, الفكري, </a:t>
                      </a:r>
                      <a:r>
                        <a:rPr lang="ar-SA" sz="2400" b="0" kern="1200" baseline="0" dirty="0" err="1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المهاري</a:t>
                      </a:r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, التقني, الشخصي)</a:t>
                      </a:r>
                      <a:endParaRPr lang="en-US" sz="2400" b="0" kern="1200" baseline="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11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مكان تنفيذ المشروع</a:t>
                      </a:r>
                      <a:endParaRPr lang="en-US" sz="2400" b="0" kern="1200" baseline="0" dirty="0" smtClean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قاعة تدريبية فندقية</a:t>
                      </a:r>
                      <a:endParaRPr lang="ar-SA" sz="2400" b="0" kern="1200" baseline="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11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تاريخ البدء</a:t>
                      </a:r>
                      <a:endParaRPr lang="ar-SA" sz="2400" b="0" kern="1200" baseline="0" dirty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أغسطس 2019م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11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تاريخ الانتهاء</a:t>
                      </a:r>
                      <a:endParaRPr lang="ar-SA" sz="2400" b="0" kern="1200" baseline="0" dirty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أكتوبر 2019م</a:t>
                      </a:r>
                      <a:endParaRPr lang="ar-SA" sz="2400" b="0" kern="1200" baseline="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00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مدة المشروع</a:t>
                      </a:r>
                      <a:endParaRPr lang="ar-SA" sz="2400" b="0" kern="1200" baseline="0" dirty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 أشهر – 12 يوم تدريبي </a:t>
                      </a:r>
                    </a:p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(بمعدل دورة تدريبية في الأسبوع)</a:t>
                      </a:r>
                      <a:endParaRPr lang="en-US" sz="2400" b="0" kern="1200" baseline="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3 لقاءات مفتوحة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11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baseline="0" dirty="0" smtClean="0">
                          <a:solidFill>
                            <a:srgbClr val="26541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عدد المستفيدات</a:t>
                      </a:r>
                      <a:endParaRPr lang="ar-SA" sz="2400" b="0" kern="1200" baseline="0" dirty="0">
                        <a:solidFill>
                          <a:srgbClr val="26541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40 متدربة</a:t>
                      </a:r>
                      <a:endParaRPr lang="ar-SA" sz="2400" b="0" kern="1200" baseline="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0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4941390" y="1763688"/>
            <a:ext cx="1326004" cy="434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الهدف العام:</a:t>
            </a:r>
            <a:endParaRPr lang="en-US" sz="2000" b="1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92696" y="2279938"/>
            <a:ext cx="56075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إكساب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خريجات الأقسام الشرعية المهارات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الأساليب التي تؤهلها لممارسة الدعوة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إلى الله في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ظل التغيرات الثقافية والمجتمعية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والتقنية المتسارعة على مستوى منطقة الرياض.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365104" y="3347864"/>
            <a:ext cx="1935145" cy="434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الأهداف التفصيلية:</a:t>
            </a:r>
            <a:endParaRPr lang="en-US" sz="2000" b="1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5" name="صورة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6" name="صورة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sp>
        <p:nvSpPr>
          <p:cNvPr id="12" name="مستطيل 11"/>
          <p:cNvSpPr/>
          <p:nvPr/>
        </p:nvSpPr>
        <p:spPr>
          <a:xfrm>
            <a:off x="476672" y="3923928"/>
            <a:ext cx="579072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1-بناء الداعيات وفق منهجية وسطية.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2-إكساب الداعية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الوسائل والأساليب الدعوية المؤثرة.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3-تنمية قدرة الداعية على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مهارة إدارة الحوار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الإقناع.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4-تعزيز وعي الداعية بأهمية الوقت و تمكينها من إدارته.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5-تنمية مهارة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فهم أنماط الشخصيات والتعامل معها.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6-إدراك الداعية لمستجدات العصر و تنمية قدرتها على التعامل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مع التقنية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بفعالية.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7-تمكين الداعية من مهارات العرض و الإلقاء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.</a:t>
            </a:r>
          </a:p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8- الاستفادة من التجارب والخبرات الناجحة في مجال الدعوة إلى الله.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40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ستطيل 19"/>
          <p:cNvSpPr/>
          <p:nvPr/>
        </p:nvSpPr>
        <p:spPr>
          <a:xfrm>
            <a:off x="5301208" y="1763688"/>
            <a:ext cx="979755" cy="4347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المنفذون:</a:t>
            </a:r>
            <a:endParaRPr lang="en-US" sz="2000" b="1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453924" y="1728145"/>
            <a:ext cx="4888122" cy="788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مؤسسة وقف دعوتها بالتعاون مع مؤسسة ثبات للخدمات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التربوية</a:t>
            </a:r>
            <a:r>
              <a:rPr lang="ar-SA" sz="2000" dirty="0" smtClean="0">
                <a:solidFill>
                  <a:srgbClr val="AC413E"/>
                </a:solidFill>
                <a:latin typeface="AbdoLine" pitchFamily="50" charset="-78"/>
                <a:cs typeface="AbdoLine" pitchFamily="50" charset="-78"/>
              </a:rPr>
              <a:t>.</a:t>
            </a:r>
            <a:endParaRPr lang="en-US" sz="2000" dirty="0">
              <a:solidFill>
                <a:srgbClr val="AC413E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116632" y="2699792"/>
            <a:ext cx="6159051" cy="788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معايير وشروط قبول المرشحات: </a:t>
            </a:r>
          </a:p>
          <a:p>
            <a:pPr>
              <a:lnSpc>
                <a:spcPct val="115000"/>
              </a:lnSpc>
            </a:pPr>
            <a:endParaRPr lang="ar-SA" sz="2000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-99392" y="4932040"/>
            <a:ext cx="6419699" cy="788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مزايا البرنامج:</a:t>
            </a:r>
          </a:p>
          <a:p>
            <a:pPr>
              <a:lnSpc>
                <a:spcPct val="115000"/>
              </a:lnSpc>
            </a:pPr>
            <a:endParaRPr lang="ar-SA" sz="2000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453924" y="5408801"/>
            <a:ext cx="58217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1- شهادات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حضور على الدورات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المقدمة.</a:t>
            </a:r>
          </a:p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2- عدد المستهدفات من البرنامج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لا يزيد عن 40 مستفيدة.</a:t>
            </a:r>
          </a:p>
          <a:p>
            <a:pPr algn="just"/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3- التقارب الفكري بين المستفيدات.</a:t>
            </a:r>
            <a:endParaRPr lang="ar-SA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 algn="just"/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4-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المدربات على درجة عالية من الخبرة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والتخصص في مجال الدعوة.</a:t>
            </a:r>
          </a:p>
          <a:p>
            <a:pPr algn="just"/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5- تنوع البرنامج التدريبي واللقاءات المفتوحة وتغطيتها لمجالات متنوعة.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453923" y="3068299"/>
            <a:ext cx="58217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1-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أن تكون المتقدمة من خريجات الأقسام الشرعية.</a:t>
            </a:r>
            <a:endParaRPr lang="ar-SA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2- أن لا يقل سن المرشحة عن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20عاماً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ولا يزيد عن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35عاماً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.</a:t>
            </a:r>
          </a:p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3- اجتياز المقابلة الشخصية.</a:t>
            </a:r>
          </a:p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4- دفع مبلغ 500 ريال كرسوم تأمين تعاد عندما لا تقل نسبة المشاركة </a:t>
            </a:r>
          </a:p>
          <a:p>
            <a:pPr algn="just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عن 80% من ساعات البرنامج.</a:t>
            </a:r>
          </a:p>
        </p:txBody>
      </p:sp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29" name="صورة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31" name="صورة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32" name="صورة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16632" y="1115616"/>
            <a:ext cx="615905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مبررات </a:t>
            </a:r>
            <a:r>
              <a:rPr lang="ar-SA" sz="2000" b="1" dirty="0" err="1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المشروع:</a:t>
            </a:r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 </a:t>
            </a:r>
          </a:p>
          <a:p>
            <a:endParaRPr lang="ar-SA" sz="500" b="1" dirty="0" smtClean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-99392" y="3131840"/>
            <a:ext cx="64196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مخرجات </a:t>
            </a:r>
            <a:r>
              <a:rPr lang="ar-SA" sz="2000" b="1" dirty="0" err="1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المشروع:</a:t>
            </a:r>
            <a:endParaRPr lang="ar-SA" sz="2000" b="1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  <a:p>
            <a:endParaRPr lang="ar-SA" sz="2400" dirty="0">
              <a:solidFill>
                <a:srgbClr val="265414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60648" y="3530789"/>
            <a:ext cx="5875689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*40 داعية متمكنة من مهارة البحث العلمي.</a:t>
            </a:r>
            <a:endParaRPr lang="ar-SA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>
              <a:lnSpc>
                <a:spcPct val="115000"/>
              </a:lnSpc>
              <a:defRPr/>
            </a:pP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40داعية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مؤهلة في إدارة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وقتها بنجاح.</a:t>
            </a:r>
            <a:endParaRPr lang="ar-SA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>
              <a:lnSpc>
                <a:spcPct val="115000"/>
              </a:lnSpc>
              <a:defRPr/>
            </a:pP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*40داعية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مؤهلة في مهارات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العرض والإلقاء.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*40داعية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مؤثرة في أسرتها ومجتمعها وقادرة على إحداث التغيير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الإيجابي. </a:t>
            </a:r>
            <a:endParaRPr lang="ar-SA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*40 مشروع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دعوي أو مجتمعي من إعداد الداعيات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المستهدفات.</a:t>
            </a:r>
            <a:endParaRPr lang="en-US" sz="2000" dirty="0" err="1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476672" y="1619672"/>
            <a:ext cx="57231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*حاجة المجتمع لداعيات مؤهلات </a:t>
            </a:r>
            <a:r>
              <a:rPr lang="ar-SA" sz="2000" dirty="0" err="1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مهارياً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 لمواكبة متطلبات العصر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وتغيراته المتسارعة.</a:t>
            </a:r>
            <a:endParaRPr lang="en-US" sz="2000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  <a:p>
            <a:pPr lvl="0"/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*الطلب المتزايد على دورات تأهيل الداعيات وذلك بعد نجاح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البرامج السابقة للمؤسسة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.</a:t>
            </a:r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29" name="صورة 2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sp>
        <p:nvSpPr>
          <p:cNvPr id="11" name="مستطيل 10"/>
          <p:cNvSpPr/>
          <p:nvPr/>
        </p:nvSpPr>
        <p:spPr>
          <a:xfrm>
            <a:off x="358346" y="5508104"/>
            <a:ext cx="5893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265414"/>
                </a:solidFill>
                <a:latin typeface="AbdoLine" pitchFamily="50" charset="-78"/>
                <a:cs typeface="AbdoLine" pitchFamily="50" charset="-78"/>
              </a:rPr>
              <a:t>آلية التنفيذ: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سيتم تنفيذ البرنامج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التدريبي لمدة ثلاث أشهر, بواقع دورة تدريبية واحده في الأسبوع لتطوير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الداعيات في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المجالات التالية:</a:t>
            </a:r>
          </a:p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( العلمي, الدعوي, الفكري, </a:t>
            </a:r>
            <a:r>
              <a:rPr lang="ar-SA" sz="2000" dirty="0" err="1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المهاري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, التقني , الشخصي)</a:t>
            </a:r>
          </a:p>
          <a:p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بالإضافة إلى إقامة 3 لقاءات مفتوحة مع كبار العلماء والداعيات بمعدل لقاء كل شهر  لمناقشة </a:t>
            </a:r>
            <a:r>
              <a:rPr lang="ar-SA" sz="2000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قضايا دعوية </a:t>
            </a:r>
            <a:r>
              <a:rPr lang="ar-SA" sz="2000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معاصرة, وتكليف كل مستفيدة بتكاليف إجبارية لاجتياز البرنامج.</a:t>
            </a:r>
          </a:p>
        </p:txBody>
      </p:sp>
    </p:spTree>
    <p:extLst>
      <p:ext uri="{BB962C8B-B14F-4D97-AF65-F5344CB8AC3E}">
        <p14:creationId xmlns:p14="http://schemas.microsoft.com/office/powerpoint/2010/main" val="755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83704"/>
              </p:ext>
            </p:extLst>
          </p:nvPr>
        </p:nvGraphicFramePr>
        <p:xfrm>
          <a:off x="116632" y="1331640"/>
          <a:ext cx="6696744" cy="6152699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970105"/>
                <a:gridCol w="640951"/>
                <a:gridCol w="4056229"/>
                <a:gridCol w="1029459"/>
              </a:tblGrid>
              <a:tr h="326476">
                <a:tc row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عنوان الدورة والمحاور</a:t>
                      </a:r>
                      <a:endParaRPr lang="en-US" sz="20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0F0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المدة</a:t>
                      </a:r>
                      <a:endParaRPr lang="en-US" sz="2000" b="1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38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فقه الدعوة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175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خصائص الدعوة وأركانها.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ميادين الدعوة.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القواعد والأصول المرتبطة بالدعوة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وفنونها.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الوسائل والأساليب الدعوية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44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المنهج الدعوي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المتعلق بالوسائل والأساليب.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2.أبرز الوسائل الحسية والمعنوية التي تتبعها الداعية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في دعوتها.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 ضوابط الوسائل والأساليب الدعوية.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المخالفات العقدية في التدريب</a:t>
                      </a: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44724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نشأة بعض الدعاوى الغيبية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المستمدة من بعض الديانات.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2.الآثار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العقدية المترتبة على تطبيقات الفكر الوافد.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المصطلحات المتداولة في بعض دورات التنمية البشرية.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مهارات البحث العلمي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44724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marL="0" indent="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أخلاقيات البحث العلمي.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مرحلة اختيار الموضوع وخطة البحث.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مرحلة إعداد البحث.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1772816" y="846267"/>
            <a:ext cx="4697810" cy="43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الأول: </a:t>
            </a:r>
            <a:r>
              <a:rPr lang="ar-SA" sz="20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(4 أيام) 16ساعة تدريبية</a:t>
            </a:r>
            <a:endParaRPr lang="en-US" sz="2000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0964"/>
              </p:ext>
            </p:extLst>
          </p:nvPr>
        </p:nvGraphicFramePr>
        <p:xfrm>
          <a:off x="116632" y="7452320"/>
          <a:ext cx="6696744" cy="742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69674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لقاء مفتوح</a:t>
                      </a:r>
                      <a:endParaRPr lang="ar-SA" sz="18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مع عدد من الداعيات لمناقشة قضايا دعوية معاصرة</a:t>
                      </a:r>
                      <a:endParaRPr lang="ar-SA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صورة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5732504" y="4212997"/>
            <a:ext cx="1152880" cy="7190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ar-SA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الأول </a:t>
            </a:r>
          </a:p>
          <a:p>
            <a:pPr algn="ctr">
              <a:lnSpc>
                <a:spcPct val="115000"/>
              </a:lnSpc>
              <a:defRPr/>
            </a:pPr>
            <a:r>
              <a:rPr lang="ar-SA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(اغسطس</a:t>
            </a:r>
            <a:r>
              <a:rPr lang="ar-SA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)</a:t>
            </a:r>
            <a:endParaRPr lang="en-US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157192" y="2555776"/>
            <a:ext cx="728148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الدعوي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5194093" y="5580112"/>
            <a:ext cx="654345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العلمي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683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12554"/>
              </p:ext>
            </p:extLst>
          </p:nvPr>
        </p:nvGraphicFramePr>
        <p:xfrm>
          <a:off x="54818" y="1281001"/>
          <a:ext cx="6758558" cy="6214129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055290"/>
                <a:gridCol w="609228"/>
                <a:gridCol w="4021510"/>
                <a:gridCol w="1072530"/>
              </a:tblGrid>
              <a:tr h="332338">
                <a:tc row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عنوان الدورة والمحاور</a:t>
                      </a:r>
                      <a:endParaRPr lang="en-US" sz="20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0F0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المدة</a:t>
                      </a:r>
                      <a:endParaRPr lang="en-US" sz="2000" b="1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المرأة والواقع المعاصر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236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أحكام الأسرة في ضوء الشريعة الإسلامية.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هوية المرأة المسلمة.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المرأة والتحديات المعاصرة.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9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الرد على الشبهات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90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خطورة الشبهات وكثرتها.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2.مسؤولية الرد على الشبهات.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شبهات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حول موضوعات مختلفة والرد عليها.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9104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التخطيط وإدارة الوقت</a:t>
                      </a: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90367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</a:t>
                      </a: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. </a:t>
                      </a: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أهمية التخطيط الشخصي ومراحله.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إعداد الخطط الزمنية طويلة المدى وقصيرة المدى.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استراتيجيات التغلب على مضيعات الوقت.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9104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فهم أنماط الشخصية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90367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ممن محاور الدورة :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أنماط</a:t>
                      </a:r>
                      <a:r>
                        <a:rPr lang="ar-SA" sz="1600" b="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الشخصية الأربعة.</a:t>
                      </a:r>
                      <a:endParaRPr lang="ar-SA" sz="1600" b="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الدعوة باعتبار أصناف الشخصيات.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</a:t>
                      </a: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.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التكيف مع الآخرين.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1772816" y="846267"/>
            <a:ext cx="4697810" cy="43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الثاني: </a:t>
            </a:r>
            <a:r>
              <a:rPr lang="ar-SA" sz="20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(4 أيام) 16ساعة تدريبية</a:t>
            </a:r>
            <a:endParaRPr lang="en-US" sz="2000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51880"/>
              </p:ext>
            </p:extLst>
          </p:nvPr>
        </p:nvGraphicFramePr>
        <p:xfrm>
          <a:off x="44624" y="7501712"/>
          <a:ext cx="6795025" cy="742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9502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لقاء مفتوح</a:t>
                      </a:r>
                      <a:endParaRPr lang="ar-SA" sz="18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مع عدد من الداعيات لمناقشة قضايا دعوية معاصرة</a:t>
                      </a:r>
                      <a:endParaRPr lang="ar-SA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صورة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5085184" y="2555776"/>
            <a:ext cx="694422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الفكري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115365" y="5580112"/>
            <a:ext cx="654345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err="1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المهاري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5733256" y="4211960"/>
            <a:ext cx="1106393" cy="7190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ar-SA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</a:t>
            </a:r>
            <a:r>
              <a:rPr lang="ar-SA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الثاني</a:t>
            </a:r>
            <a:endParaRPr lang="ar-SA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>
              <a:lnSpc>
                <a:spcPct val="115000"/>
              </a:lnSpc>
              <a:defRPr/>
            </a:pPr>
            <a:r>
              <a:rPr lang="ar-SA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(سبتمبر)</a:t>
            </a:r>
            <a:endParaRPr lang="en-US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9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99842"/>
              </p:ext>
            </p:extLst>
          </p:nvPr>
        </p:nvGraphicFramePr>
        <p:xfrm>
          <a:off x="116632" y="1281001"/>
          <a:ext cx="6696744" cy="615874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059482"/>
                <a:gridCol w="727720"/>
                <a:gridCol w="3983410"/>
                <a:gridCol w="926132"/>
              </a:tblGrid>
              <a:tr h="326476">
                <a:tc row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عنوان الدورة والمحاور</a:t>
                      </a:r>
                      <a:endParaRPr lang="en-US" sz="20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0F0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المدة</a:t>
                      </a:r>
                      <a:endParaRPr lang="en-US" sz="2000" b="1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38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مهارات الحوار والإقناع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175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آداب الحوار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من القرآن الكريم والتاريخ الإسلامي.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المهارات الأساسية لنجاح الحوار.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أساليب الإقناع ومتطلباته.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مهارات العرض والإلقاء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44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أساليب كسر الحواجز.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تصور عام لخط سير المحاضر الناجح.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 تطبيقات عملية لمهارات الإلقاء.</a:t>
                      </a: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برمجيات العقيل</a:t>
                      </a: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</a:tr>
              <a:tr h="1044724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1.متطلبات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الاستفادة من البرمجيات.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أبرز البرمجيات مع أمثلة تطبيقية</a:t>
                      </a:r>
                      <a:r>
                        <a:rPr lang="ar-SA" sz="1600" kern="1200" baseline="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 (برامج إدراج الآيات, برمجيات الحديث, برمجيات الحواشي, برمجيات الفهرسة ...)</a:t>
                      </a:r>
                      <a:endParaRPr lang="ar-SA" sz="1600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  <a:tr h="293829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 smtClean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7D5D1D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توظيف التقنية في الدعوة</a:t>
                      </a:r>
                      <a:endParaRPr lang="en-US" sz="1800" b="1" kern="1200" dirty="0" smtClean="0">
                        <a:solidFill>
                          <a:srgbClr val="7D5D1D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solidFill>
                      <a:srgbClr val="F1F3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kern="120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4 ساعات</a:t>
                      </a:r>
                      <a:endParaRPr lang="en-US" sz="1600" b="1" kern="1200" dirty="0" smtClean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 marL="68152" marR="6815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712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147655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 vert="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من محاور الدورة :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1. دور الداعية تجاه التقنية الحديثة.</a:t>
                      </a:r>
                    </a:p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2. أبرز وسائل الدعوة في وسائل التواصل الاجتماعي.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3.أهم عوامل نجاح الرسالة الدعوية.</a:t>
                      </a:r>
                    </a:p>
                  </a:txBody>
                  <a:tcPr marL="68152" marR="6815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92601E"/>
                        </a:solidFill>
                        <a:latin typeface="AbdoLine-Black" pitchFamily="50" charset="-78"/>
                        <a:ea typeface="+mn-ea"/>
                        <a:cs typeface="AbdoLine-Black" pitchFamily="50" charset="-78"/>
                      </a:endParaRPr>
                    </a:p>
                  </a:txBody>
                  <a:tcPr marL="68152" marR="68152" marT="0" marB="0"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1772816" y="846267"/>
            <a:ext cx="4697810" cy="434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الثالث: </a:t>
            </a:r>
            <a:r>
              <a:rPr lang="ar-SA" sz="2000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(4 أيام) 16ساعة تدريبية</a:t>
            </a:r>
            <a:endParaRPr lang="en-US" sz="2000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937267"/>
              </p:ext>
            </p:extLst>
          </p:nvPr>
        </p:nvGraphicFramePr>
        <p:xfrm>
          <a:off x="135385" y="7451437"/>
          <a:ext cx="6696744" cy="7426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69674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rgbClr val="0F5940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لقاء مفتوح</a:t>
                      </a:r>
                      <a:endParaRPr lang="ar-SA" sz="1800" b="1" kern="1200" dirty="0">
                        <a:solidFill>
                          <a:srgbClr val="0F5940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مع عدد من الداعيات لمناقشة قضايا دعوية معاصرة</a:t>
                      </a:r>
                      <a:endParaRPr lang="ar-SA" sz="1600" b="1" kern="1200" dirty="0">
                        <a:solidFill>
                          <a:srgbClr val="C4380C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صورة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5653957" y="4212997"/>
            <a:ext cx="1231427" cy="7190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ar-SA" b="1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الشهر </a:t>
            </a:r>
            <a:r>
              <a:rPr lang="ar-SA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الثالث</a:t>
            </a:r>
            <a:endParaRPr lang="ar-SA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>
              <a:lnSpc>
                <a:spcPct val="115000"/>
              </a:lnSpc>
              <a:defRPr/>
            </a:pPr>
            <a:r>
              <a:rPr lang="ar-SA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(اكتوبر)</a:t>
            </a:r>
            <a:endParaRPr lang="en-US" b="1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941168" y="2712566"/>
            <a:ext cx="867545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الشخصي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5047767" y="5508104"/>
            <a:ext cx="654345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dirty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المجال </a:t>
            </a:r>
            <a:endParaRPr lang="ar-SA" dirty="0" smtClean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r>
              <a:rPr lang="ar-SA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التقني</a:t>
            </a:r>
            <a:endParaRPr lang="en-US" dirty="0">
              <a:solidFill>
                <a:srgbClr val="0F5940"/>
              </a:solidFill>
              <a:latin typeface="AbdoLine" pitchFamily="50" charset="-78"/>
              <a:cs typeface="AbdoLine" pitchFamily="50" charset="-78"/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467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11"/>
          <a:stretch/>
        </p:blipFill>
        <p:spPr>
          <a:xfrm flipV="1">
            <a:off x="203" y="7498241"/>
            <a:ext cx="4724941" cy="1645758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99" b="47711"/>
          <a:stretch/>
        </p:blipFill>
        <p:spPr>
          <a:xfrm flipV="1">
            <a:off x="4542977" y="7729291"/>
            <a:ext cx="1598139" cy="1430946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6" r="82732" b="47711"/>
          <a:stretch/>
        </p:blipFill>
        <p:spPr>
          <a:xfrm flipV="1">
            <a:off x="6042111" y="7822785"/>
            <a:ext cx="815890" cy="1337451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260648" y="1286895"/>
            <a:ext cx="6209978" cy="76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ar-SA" sz="2000" b="1" dirty="0" smtClean="0">
                <a:solidFill>
                  <a:srgbClr val="0F5940"/>
                </a:solidFill>
                <a:latin typeface="AbdoLine" pitchFamily="50" charset="-78"/>
                <a:cs typeface="AbdoLine" pitchFamily="50" charset="-78"/>
              </a:rPr>
              <a:t>متطلبات البرنامج:</a:t>
            </a:r>
          </a:p>
          <a:p>
            <a:pPr>
              <a:lnSpc>
                <a:spcPct val="115000"/>
              </a:lnSpc>
            </a:pPr>
            <a:r>
              <a:rPr lang="ar-SA" b="1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يطلب من كل </a:t>
            </a:r>
            <a:r>
              <a:rPr lang="ar-SA" b="1" dirty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داعية </a:t>
            </a:r>
            <a:r>
              <a:rPr lang="ar-SA" b="1" dirty="0" smtClean="0">
                <a:solidFill>
                  <a:srgbClr val="C4380C"/>
                </a:solidFill>
                <a:latin typeface="AbdoLine" pitchFamily="50" charset="-78"/>
                <a:cs typeface="AbdoLine" pitchFamily="50" charset="-78"/>
              </a:rPr>
              <a:t>القيام بالمشاريع التالية:</a:t>
            </a:r>
            <a:endParaRPr lang="en-US" b="1" dirty="0">
              <a:solidFill>
                <a:srgbClr val="C4380C"/>
              </a:solidFill>
              <a:latin typeface="AbdoLine" pitchFamily="50" charset="-78"/>
              <a:cs typeface="AbdoLine" pitchFamily="50" charset="-78"/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243" y="212436"/>
            <a:ext cx="1026117" cy="580489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1"/>
          <a:stretch/>
        </p:blipFill>
        <p:spPr>
          <a:xfrm>
            <a:off x="4941168" y="107504"/>
            <a:ext cx="618888" cy="757429"/>
          </a:xfrm>
          <a:prstGeom prst="rect">
            <a:avLst/>
          </a:prstGeom>
        </p:spPr>
      </p:pic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02386"/>
              </p:ext>
            </p:extLst>
          </p:nvPr>
        </p:nvGraphicFramePr>
        <p:xfrm>
          <a:off x="260648" y="2339752"/>
          <a:ext cx="6222130" cy="2808312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1190440"/>
                <a:gridCol w="1622162"/>
                <a:gridCol w="3409528"/>
              </a:tblGrid>
              <a:tr h="936104">
                <a:tc>
                  <a:txBody>
                    <a:bodyPr/>
                    <a:lstStyle/>
                    <a:p>
                      <a:pPr algn="ctr" rtl="1"/>
                      <a:endParaRPr lang="ar-SA" sz="2000" b="1" kern="1200" dirty="0" smtClean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/>
                      <a:r>
                        <a:rPr lang="ar-SA" sz="2000" b="1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المسار الأول</a:t>
                      </a:r>
                      <a:endParaRPr lang="ar-SA" sz="2000" b="1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2000" b="0" kern="1200" dirty="0" smtClean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ar-SA" sz="2000" b="0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فردي</a:t>
                      </a:r>
                      <a:endParaRPr lang="ar-SA" sz="2000" b="0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تقديم بحث من 10 – 15 صفحة حول قضية دعوية معاصرة باعتماد خطوات البحث العلمي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rtl="1"/>
                      <a:endParaRPr lang="ar-SA" sz="2000" b="1" kern="1200" dirty="0" smtClean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algn="ctr" rtl="1"/>
                      <a:r>
                        <a:rPr lang="ar-SA" sz="2000" b="1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المسار الثاني</a:t>
                      </a:r>
                      <a:endParaRPr lang="ar-SA" sz="2000" b="1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2000" b="0" kern="1200" dirty="0" smtClean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ar-SA" sz="2000" b="0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فردي أو جماعي</a:t>
                      </a:r>
                      <a:endParaRPr lang="ar-SA" sz="2000" b="0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اقتراح فكرة دعوية وتطبيقها عملياً وإرسال تقرير بذلك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المسار الثالث</a:t>
                      </a:r>
                      <a:endParaRPr lang="ar-SA" sz="2000" b="1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2000" b="0" kern="1200" dirty="0" smtClean="0">
                          <a:solidFill>
                            <a:srgbClr val="005024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جماعي</a:t>
                      </a:r>
                      <a:endParaRPr lang="ar-SA" sz="2000" b="0" kern="1200" dirty="0">
                        <a:solidFill>
                          <a:srgbClr val="005024"/>
                        </a:solidFill>
                        <a:latin typeface="AbdoLine" pitchFamily="50" charset="-78"/>
                        <a:ea typeface="+mn-ea"/>
                        <a:cs typeface="AbdoLine" pitchFamily="50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 smtClean="0">
                          <a:solidFill>
                            <a:srgbClr val="C4380C"/>
                          </a:solidFill>
                          <a:latin typeface="AbdoLine" pitchFamily="50" charset="-78"/>
                          <a:ea typeface="+mn-ea"/>
                          <a:cs typeface="AbdoLine" pitchFamily="50" charset="-78"/>
                        </a:rPr>
                        <a:t>تصميم حقيبة تدريبية احترافية حول موضوع يخدم الدعوة غير تقليدي ومميز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7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1235</Words>
  <Application>Microsoft Office PowerPoint</Application>
  <PresentationFormat>عرض على الشاشة (3:4)‏</PresentationFormat>
  <Paragraphs>268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Star</dc:creator>
  <cp:lastModifiedBy>Star</cp:lastModifiedBy>
  <cp:revision>199</cp:revision>
  <dcterms:created xsi:type="dcterms:W3CDTF">2019-02-19T05:28:41Z</dcterms:created>
  <dcterms:modified xsi:type="dcterms:W3CDTF">2019-03-14T07:30:52Z</dcterms:modified>
</cp:coreProperties>
</file>